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ed Hat Text" panose="020B0604020202020204" charset="0"/>
      <p:regular r:id="rId16"/>
    </p:embeddedFont>
    <p:embeddedFont>
      <p:font typeface="Roboto Light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1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2568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045137"/>
            <a:ext cx="7468553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Introduction to ISO 27001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6324124" y="4347210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ISO 27001 is a globally recognized standard that provides a framework for establishing, implementing, maintaining, and continually improving an Information Security Management System (ISMS).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454616" y="5925979"/>
            <a:ext cx="121801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YP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324124" y="5765483"/>
            <a:ext cx="2191345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 smtClean="0">
                <a:solidFill>
                  <a:srgbClr val="3B3535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 Perera R.Y IT22552488</a:t>
            </a:r>
            <a:endParaRPr lang="en-US" sz="2350" dirty="0"/>
          </a:p>
        </p:txBody>
      </p:sp>
      <p:sp>
        <p:nvSpPr>
          <p:cNvPr id="8" name="Rectangle 7"/>
          <p:cNvSpPr/>
          <p:nvPr/>
        </p:nvSpPr>
        <p:spPr>
          <a:xfrm>
            <a:off x="12675476" y="7614745"/>
            <a:ext cx="1954924" cy="614855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812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4628" y="3637002"/>
            <a:ext cx="5611654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What is ISO 27001?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4628" y="4696063"/>
            <a:ext cx="4161353" cy="2878098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1073110" y="4934545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Standard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3110" y="5428298"/>
            <a:ext cx="3684389" cy="1525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ISO 27001 is an internationally recognized standard that outlines best practices for information security management.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4464" y="4696063"/>
            <a:ext cx="4161353" cy="2878098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</p:sp>
      <p:sp>
        <p:nvSpPr>
          <p:cNvPr id="8" name="Text 5"/>
          <p:cNvSpPr/>
          <p:nvPr/>
        </p:nvSpPr>
        <p:spPr>
          <a:xfrm>
            <a:off x="5472946" y="4934545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Framework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72946" y="5428298"/>
            <a:ext cx="3684389" cy="1525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It provides a comprehensive framework for organizations to protect their confidential, sensitive, and critical information.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4299" y="4696063"/>
            <a:ext cx="4161353" cy="2878098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</p:sp>
      <p:sp>
        <p:nvSpPr>
          <p:cNvPr id="11" name="Text 8"/>
          <p:cNvSpPr/>
          <p:nvPr/>
        </p:nvSpPr>
        <p:spPr>
          <a:xfrm>
            <a:off x="9872782" y="4934545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Management System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2782" y="5428298"/>
            <a:ext cx="3684389" cy="1907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standard helps organizations develop and maintain a robust Information Security Management System (ISMS) to manage information security risks.</a:t>
            </a:r>
            <a:endParaRPr lang="en-US" sz="1850" dirty="0"/>
          </a:p>
        </p:txBody>
      </p:sp>
      <p:sp>
        <p:nvSpPr>
          <p:cNvPr id="13" name="Rectangle 12"/>
          <p:cNvSpPr/>
          <p:nvPr/>
        </p:nvSpPr>
        <p:spPr>
          <a:xfrm>
            <a:off x="12675476" y="7614745"/>
            <a:ext cx="1954924" cy="614855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0818" y="652820"/>
            <a:ext cx="7482364" cy="1396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Benefits of ISO 27001 Certification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30818" y="2672477"/>
            <a:ext cx="534114" cy="534114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1046440" y="2771894"/>
            <a:ext cx="102870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602224" y="2672477"/>
            <a:ext cx="2792968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Enhanced Security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02224" y="3163967"/>
            <a:ext cx="2851190" cy="2278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ISO 27001 certification demonstrates a commitment to information security and helps organizations minimize risks.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0705" y="2672477"/>
            <a:ext cx="534114" cy="534114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9" name="Text 6"/>
          <p:cNvSpPr/>
          <p:nvPr/>
        </p:nvSpPr>
        <p:spPr>
          <a:xfrm>
            <a:off x="4865846" y="2771894"/>
            <a:ext cx="183713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62111" y="2672477"/>
            <a:ext cx="2792968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Increased Trust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62111" y="3163967"/>
            <a:ext cx="2851190" cy="1899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Certification builds trust with customers, partners, and stakeholders, proving a company's security measures are robust.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0818" y="5947172"/>
            <a:ext cx="534114" cy="534114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13" name="Text 10"/>
          <p:cNvSpPr/>
          <p:nvPr/>
        </p:nvSpPr>
        <p:spPr>
          <a:xfrm>
            <a:off x="999649" y="6046589"/>
            <a:ext cx="196453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602224" y="5947172"/>
            <a:ext cx="2944535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Competitive Advantage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02224" y="6438662"/>
            <a:ext cx="6710958" cy="1139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ISO 27001 certification can give organizations a competitive edge by demonstrating their commitment to information security.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621625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ISO 27001 Requirements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Risk Management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Organizations must identify, assess, and mitigate information security risks.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788093"/>
            <a:ext cx="29793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Control Implementation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Implement controls to address identified risks and ensure the effectiveness of the ISMS.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788093"/>
            <a:ext cx="343019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Documentation and Review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379357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Maintain documentation of the ISMS and regularly review its effectiveness.</a:t>
            </a:r>
            <a:endParaRPr lang="en-US" sz="1850" dirty="0"/>
          </a:p>
        </p:txBody>
      </p:sp>
      <p:sp>
        <p:nvSpPr>
          <p:cNvPr id="9" name="Rectangle 8"/>
          <p:cNvSpPr/>
          <p:nvPr/>
        </p:nvSpPr>
        <p:spPr>
          <a:xfrm>
            <a:off x="12675476" y="7614745"/>
            <a:ext cx="1954924" cy="614855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690" y="698302"/>
            <a:ext cx="12350234" cy="639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ISMS (Information Security Management System)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299960" y="1772007"/>
            <a:ext cx="30480" cy="5759172"/>
          </a:xfrm>
          <a:prstGeom prst="roundRect">
            <a:avLst>
              <a:gd name="adj" fmla="val 106962"/>
            </a:avLst>
          </a:prstGeom>
          <a:solidFill>
            <a:srgbClr val="D9CECE"/>
          </a:solidFill>
          <a:ln/>
        </p:spPr>
      </p:sp>
      <p:sp>
        <p:nvSpPr>
          <p:cNvPr id="4" name="Shape 2"/>
          <p:cNvSpPr/>
          <p:nvPr/>
        </p:nvSpPr>
        <p:spPr>
          <a:xfrm>
            <a:off x="6340495" y="2245638"/>
            <a:ext cx="760690" cy="30480"/>
          </a:xfrm>
          <a:prstGeom prst="roundRect">
            <a:avLst>
              <a:gd name="adj" fmla="val 106962"/>
            </a:avLst>
          </a:prstGeom>
          <a:solidFill>
            <a:srgbClr val="D9CECE"/>
          </a:solidFill>
          <a:ln/>
        </p:spPr>
      </p:sp>
      <p:sp>
        <p:nvSpPr>
          <p:cNvPr id="5" name="Shape 3"/>
          <p:cNvSpPr/>
          <p:nvPr/>
        </p:nvSpPr>
        <p:spPr>
          <a:xfrm>
            <a:off x="7070705" y="2016442"/>
            <a:ext cx="488990" cy="488990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6" name="Text 4"/>
          <p:cNvSpPr/>
          <p:nvPr/>
        </p:nvSpPr>
        <p:spPr>
          <a:xfrm>
            <a:off x="7268111" y="2107525"/>
            <a:ext cx="94178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562826" y="1989296"/>
            <a:ext cx="2556986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Policy and Objectives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60690" y="2439352"/>
            <a:ext cx="5359122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Establish a clear information security policy and define specific security objectives.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29215" y="3332202"/>
            <a:ext cx="760690" cy="30480"/>
          </a:xfrm>
          <a:prstGeom prst="roundRect">
            <a:avLst>
              <a:gd name="adj" fmla="val 106962"/>
            </a:avLst>
          </a:prstGeom>
          <a:solidFill>
            <a:srgbClr val="D9CECE"/>
          </a:solidFill>
          <a:ln/>
        </p:spPr>
      </p:sp>
      <p:sp>
        <p:nvSpPr>
          <p:cNvPr id="10" name="Shape 8"/>
          <p:cNvSpPr/>
          <p:nvPr/>
        </p:nvSpPr>
        <p:spPr>
          <a:xfrm>
            <a:off x="7070705" y="3103007"/>
            <a:ext cx="488990" cy="488990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11" name="Text 9"/>
          <p:cNvSpPr/>
          <p:nvPr/>
        </p:nvSpPr>
        <p:spPr>
          <a:xfrm>
            <a:off x="7231082" y="3194090"/>
            <a:ext cx="168116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510588" y="3075861"/>
            <a:ext cx="2556986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Risk Assessment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510588" y="3525917"/>
            <a:ext cx="5359122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Identify and evaluate potential information security risks and vulnerabilities.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340495" y="4310182"/>
            <a:ext cx="760690" cy="30480"/>
          </a:xfrm>
          <a:prstGeom prst="roundRect">
            <a:avLst>
              <a:gd name="adj" fmla="val 106962"/>
            </a:avLst>
          </a:prstGeom>
          <a:solidFill>
            <a:srgbClr val="D9CEC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0705" y="4080986"/>
            <a:ext cx="488990" cy="488990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16" name="Text 14"/>
          <p:cNvSpPr/>
          <p:nvPr/>
        </p:nvSpPr>
        <p:spPr>
          <a:xfrm>
            <a:off x="7225248" y="4172069"/>
            <a:ext cx="179784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562826" y="4053840"/>
            <a:ext cx="2556986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Control Selection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60690" y="4503896"/>
            <a:ext cx="5359122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Choose appropriate controls to mitigate identified risks.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29215" y="5288161"/>
            <a:ext cx="760690" cy="30480"/>
          </a:xfrm>
          <a:prstGeom prst="roundRect">
            <a:avLst>
              <a:gd name="adj" fmla="val 106962"/>
            </a:avLst>
          </a:prstGeom>
          <a:solidFill>
            <a:srgbClr val="D9CECE"/>
          </a:solidFill>
          <a:ln/>
        </p:spPr>
      </p:sp>
      <p:sp>
        <p:nvSpPr>
          <p:cNvPr id="20" name="Shape 18"/>
          <p:cNvSpPr/>
          <p:nvPr/>
        </p:nvSpPr>
        <p:spPr>
          <a:xfrm>
            <a:off x="7070705" y="5058966"/>
            <a:ext cx="488990" cy="488990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21" name="Text 19"/>
          <p:cNvSpPr/>
          <p:nvPr/>
        </p:nvSpPr>
        <p:spPr>
          <a:xfrm>
            <a:off x="7220367" y="5150048"/>
            <a:ext cx="189548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510588" y="5031819"/>
            <a:ext cx="3583186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Implementation and Monitoring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510588" y="5481876"/>
            <a:ext cx="5359122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Implement controls and monitor their effectiveness on an ongoing basis.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6340495" y="6266140"/>
            <a:ext cx="760690" cy="30480"/>
          </a:xfrm>
          <a:prstGeom prst="roundRect">
            <a:avLst>
              <a:gd name="adj" fmla="val 106962"/>
            </a:avLst>
          </a:prstGeom>
          <a:solidFill>
            <a:srgbClr val="D9CECE"/>
          </a:solidFill>
          <a:ln/>
        </p:spPr>
      </p:sp>
      <p:sp>
        <p:nvSpPr>
          <p:cNvPr id="25" name="Shape 23"/>
          <p:cNvSpPr/>
          <p:nvPr/>
        </p:nvSpPr>
        <p:spPr>
          <a:xfrm>
            <a:off x="7070705" y="6036945"/>
            <a:ext cx="488990" cy="488990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26" name="Text 24"/>
          <p:cNvSpPr/>
          <p:nvPr/>
        </p:nvSpPr>
        <p:spPr>
          <a:xfrm>
            <a:off x="7227749" y="6128028"/>
            <a:ext cx="174903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3260288" y="6009799"/>
            <a:ext cx="2859524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Review and Improvement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60690" y="6459855"/>
            <a:ext cx="5359122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Regularly review the ISMS and make improvements to ensure its effectiveness.</a:t>
            </a:r>
            <a:endParaRPr lang="en-US" sz="1700" dirty="0"/>
          </a:p>
        </p:txBody>
      </p:sp>
      <p:sp>
        <p:nvSpPr>
          <p:cNvPr id="29" name="Rectangle 28"/>
          <p:cNvSpPr/>
          <p:nvPr/>
        </p:nvSpPr>
        <p:spPr>
          <a:xfrm>
            <a:off x="12675476" y="7614745"/>
            <a:ext cx="1954924" cy="614855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633" y="539948"/>
            <a:ext cx="4616648" cy="577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Risk Management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33" y="1411248"/>
            <a:ext cx="980956" cy="15696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61793" y="1607344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Identification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1961793" y="2013466"/>
            <a:ext cx="6495574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Identify potential threats and vulnerabilities that could impact information security.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633" y="2980849"/>
            <a:ext cx="980956" cy="15696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61793" y="3176945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Assessment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1961793" y="3583067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Evaluate the likelihood and impact of each identified risk.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633" y="4550450"/>
            <a:ext cx="980956" cy="15696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61793" y="4746546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Mitigation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1961793" y="5152668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Develop and implement appropriate controls to mitigate risks.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633" y="6120051"/>
            <a:ext cx="980956" cy="15696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61793" y="6316147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Monitoring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1961793" y="6722269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Continuously monitor risks and adjust controls as needed.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81413"/>
            <a:ext cx="728174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Controls and Implementation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844403"/>
            <a:ext cx="7468553" cy="3603665"/>
          </a:xfrm>
          <a:prstGeom prst="roundRect">
            <a:avLst>
              <a:gd name="adj" fmla="val 99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31744" y="2852023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71059" y="3003233"/>
            <a:ext cx="13808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Technical Controls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438198" y="3003233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Access Control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301526" y="3003233"/>
            <a:ext cx="13770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Encryption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2164854" y="3003233"/>
            <a:ext cx="13808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Antivirus Software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31744" y="3920490"/>
            <a:ext cx="7453312" cy="14514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571059" y="4071699"/>
            <a:ext cx="13808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Organizational Controls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438198" y="4071699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Security Policies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301526" y="4071699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Employee Training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2164854" y="4071699"/>
            <a:ext cx="13808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Incident Response Plan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331744" y="5371981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571059" y="5523190"/>
            <a:ext cx="13808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Physical Controls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8438198" y="5523190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Building Security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10301526" y="5523190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Access Badges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2164854" y="5523190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CCTV</a:t>
            </a:r>
            <a:endParaRPr lang="en-US" sz="1850" dirty="0"/>
          </a:p>
        </p:txBody>
      </p:sp>
      <p:sp>
        <p:nvSpPr>
          <p:cNvPr id="20" name="Rectangle 19"/>
          <p:cNvSpPr/>
          <p:nvPr/>
        </p:nvSpPr>
        <p:spPr>
          <a:xfrm>
            <a:off x="12675476" y="7614745"/>
            <a:ext cx="1954924" cy="614855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765" y="618173"/>
            <a:ext cx="7570470" cy="1322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Documentation and Record-Keeping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765" y="2277666"/>
            <a:ext cx="561975" cy="5619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6765" y="3064431"/>
            <a:ext cx="2794397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Policies and Procedures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86765" y="3529727"/>
            <a:ext cx="361664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Document all information security policies, procedures, and guidelines.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0593" y="2277666"/>
            <a:ext cx="561975" cy="5619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0593" y="3064431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Risk Assessments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40593" y="3529727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Maintain records of risk assessments, including identified risks and mitigation plans.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765" y="5282803"/>
            <a:ext cx="561975" cy="5619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6765" y="6069568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Audits and Reviews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86765" y="6534864"/>
            <a:ext cx="361664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Document the results of internal audits and management reviews.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0593" y="5282803"/>
            <a:ext cx="561975" cy="56197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0593" y="6069568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Incident Reports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40593" y="6534864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Record details of any security incidents, including responses and corrective actions.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1643" y="693777"/>
            <a:ext cx="8793123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Certification Process and Maintenance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299960" y="1769031"/>
            <a:ext cx="30480" cy="5766792"/>
          </a:xfrm>
          <a:prstGeom prst="roundRect">
            <a:avLst>
              <a:gd name="adj" fmla="val 107096"/>
            </a:avLst>
          </a:prstGeom>
          <a:solidFill>
            <a:srgbClr val="D9CECE"/>
          </a:solidFill>
          <a:ln/>
        </p:spPr>
      </p:sp>
      <p:sp>
        <p:nvSpPr>
          <p:cNvPr id="4" name="Shape 2"/>
          <p:cNvSpPr/>
          <p:nvPr/>
        </p:nvSpPr>
        <p:spPr>
          <a:xfrm>
            <a:off x="6339245" y="2243376"/>
            <a:ext cx="761643" cy="30480"/>
          </a:xfrm>
          <a:prstGeom prst="roundRect">
            <a:avLst>
              <a:gd name="adj" fmla="val 107096"/>
            </a:avLst>
          </a:prstGeom>
          <a:solidFill>
            <a:srgbClr val="D9CECE"/>
          </a:solidFill>
          <a:ln/>
        </p:spPr>
      </p:sp>
      <p:sp>
        <p:nvSpPr>
          <p:cNvPr id="5" name="Shape 3"/>
          <p:cNvSpPr/>
          <p:nvPr/>
        </p:nvSpPr>
        <p:spPr>
          <a:xfrm>
            <a:off x="7070407" y="2013823"/>
            <a:ext cx="489585" cy="489585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6" name="Text 4"/>
          <p:cNvSpPr/>
          <p:nvPr/>
        </p:nvSpPr>
        <p:spPr>
          <a:xfrm>
            <a:off x="7268051" y="2105025"/>
            <a:ext cx="94298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558183" y="1986558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Gap Analysis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61643" y="2436971"/>
            <a:ext cx="5356741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Identify any discrepancies between the organization's existing practices and ISO 27001 requirements.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29513" y="3331369"/>
            <a:ext cx="761643" cy="30480"/>
          </a:xfrm>
          <a:prstGeom prst="roundRect">
            <a:avLst>
              <a:gd name="adj" fmla="val 107096"/>
            </a:avLst>
          </a:prstGeom>
          <a:solidFill>
            <a:srgbClr val="D9CECE"/>
          </a:solidFill>
          <a:ln/>
        </p:spPr>
      </p:sp>
      <p:sp>
        <p:nvSpPr>
          <p:cNvPr id="10" name="Shape 8"/>
          <p:cNvSpPr/>
          <p:nvPr/>
        </p:nvSpPr>
        <p:spPr>
          <a:xfrm>
            <a:off x="7070407" y="3101816"/>
            <a:ext cx="489585" cy="489585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11" name="Text 9"/>
          <p:cNvSpPr/>
          <p:nvPr/>
        </p:nvSpPr>
        <p:spPr>
          <a:xfrm>
            <a:off x="7231023" y="3193018"/>
            <a:ext cx="16835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512016" y="3074551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ISMS Implementation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512016" y="3524964"/>
            <a:ext cx="5356741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Implement the necessary controls and documentation to meet the standard's requirements.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339245" y="4310539"/>
            <a:ext cx="761643" cy="30480"/>
          </a:xfrm>
          <a:prstGeom prst="roundRect">
            <a:avLst>
              <a:gd name="adj" fmla="val 107096"/>
            </a:avLst>
          </a:prstGeom>
          <a:solidFill>
            <a:srgbClr val="D9CEC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0407" y="4080986"/>
            <a:ext cx="489585" cy="489585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16" name="Text 14"/>
          <p:cNvSpPr/>
          <p:nvPr/>
        </p:nvSpPr>
        <p:spPr>
          <a:xfrm>
            <a:off x="7225189" y="4172188"/>
            <a:ext cx="180023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558183" y="4053721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Certification Audit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61643" y="4504134"/>
            <a:ext cx="5356741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third-party auditor assesses the organization's ISMS to ensure compliance with ISO 27001.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29513" y="5289828"/>
            <a:ext cx="761643" cy="30480"/>
          </a:xfrm>
          <a:prstGeom prst="roundRect">
            <a:avLst>
              <a:gd name="adj" fmla="val 107096"/>
            </a:avLst>
          </a:prstGeom>
          <a:solidFill>
            <a:srgbClr val="D9CECE"/>
          </a:solidFill>
          <a:ln/>
        </p:spPr>
      </p:sp>
      <p:sp>
        <p:nvSpPr>
          <p:cNvPr id="20" name="Shape 18"/>
          <p:cNvSpPr/>
          <p:nvPr/>
        </p:nvSpPr>
        <p:spPr>
          <a:xfrm>
            <a:off x="7070407" y="5060275"/>
            <a:ext cx="489585" cy="489585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21" name="Text 19"/>
          <p:cNvSpPr/>
          <p:nvPr/>
        </p:nvSpPr>
        <p:spPr>
          <a:xfrm>
            <a:off x="7220307" y="5151477"/>
            <a:ext cx="189786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512016" y="5033010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Certification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512016" y="5483423"/>
            <a:ext cx="5356741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Upon successful completion of the audit, the organization receives ISO 27001 certification.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6339245" y="6269117"/>
            <a:ext cx="761643" cy="30480"/>
          </a:xfrm>
          <a:prstGeom prst="roundRect">
            <a:avLst>
              <a:gd name="adj" fmla="val 107096"/>
            </a:avLst>
          </a:prstGeom>
          <a:solidFill>
            <a:srgbClr val="D9CECE"/>
          </a:solidFill>
          <a:ln/>
        </p:spPr>
      </p:sp>
      <p:sp>
        <p:nvSpPr>
          <p:cNvPr id="25" name="Shape 23"/>
          <p:cNvSpPr/>
          <p:nvPr/>
        </p:nvSpPr>
        <p:spPr>
          <a:xfrm>
            <a:off x="7070407" y="6039564"/>
            <a:ext cx="489585" cy="489585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26" name="Text 24"/>
          <p:cNvSpPr/>
          <p:nvPr/>
        </p:nvSpPr>
        <p:spPr>
          <a:xfrm>
            <a:off x="7227570" y="6130766"/>
            <a:ext cx="175141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3558183" y="6012299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Surveillance Audits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61643" y="6462713"/>
            <a:ext cx="5356741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Regular surveillance audits ensure continued compliance and maintain the validity of the certification.</a:t>
            </a:r>
            <a:endParaRPr lang="en-US" sz="1700" dirty="0"/>
          </a:p>
        </p:txBody>
      </p:sp>
      <p:sp>
        <p:nvSpPr>
          <p:cNvPr id="29" name="Rectangle 28"/>
          <p:cNvSpPr/>
          <p:nvPr/>
        </p:nvSpPr>
        <p:spPr>
          <a:xfrm>
            <a:off x="12675476" y="7614745"/>
            <a:ext cx="1954924" cy="614855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519</Words>
  <Application>Microsoft Office PowerPoint</Application>
  <PresentationFormat>Custom</PresentationFormat>
  <Paragraphs>100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Red Hat Text</vt:lpstr>
      <vt:lpstr>Roboto Bold</vt:lpstr>
      <vt:lpstr>Roboto Light</vt:lpstr>
      <vt:lpstr>Roboto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Rajitha Perera</cp:lastModifiedBy>
  <cp:revision>3</cp:revision>
  <dcterms:created xsi:type="dcterms:W3CDTF">2024-10-09T13:35:53Z</dcterms:created>
  <dcterms:modified xsi:type="dcterms:W3CDTF">2024-10-14T14:39:05Z</dcterms:modified>
</cp:coreProperties>
</file>